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1" r:id="rId2"/>
    <p:sldId id="314" r:id="rId3"/>
    <p:sldId id="319" r:id="rId4"/>
    <p:sldId id="318" r:id="rId5"/>
    <p:sldId id="317" r:id="rId6"/>
    <p:sldId id="322" r:id="rId7"/>
    <p:sldId id="323" r:id="rId8"/>
    <p:sldId id="324" r:id="rId9"/>
    <p:sldId id="316" r:id="rId10"/>
    <p:sldId id="320" r:id="rId11"/>
    <p:sldId id="326" r:id="rId12"/>
    <p:sldId id="330" r:id="rId13"/>
    <p:sldId id="331" r:id="rId14"/>
    <p:sldId id="333" r:id="rId15"/>
    <p:sldId id="335" r:id="rId16"/>
    <p:sldId id="336" r:id="rId17"/>
    <p:sldId id="32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 А. Мирошникова" initials="ЕА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5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5B35-21F6-48B3-A33D-0668BACD0D64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D7A45-4383-467E-970C-1397B3FF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8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68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5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8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1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2A70-1981-4720-970B-F5589DE3E50E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2890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5490-C968-6496-0113-FF125269DDEA}"/>
              </a:ext>
            </a:extLst>
          </p:cNvPr>
          <p:cNvSpPr txBox="1"/>
          <p:nvPr/>
        </p:nvSpPr>
        <p:spPr>
          <a:xfrm>
            <a:off x="2041072" y="1916832"/>
            <a:ext cx="6275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Федеральный реестр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медицинских организаций(ФРМО)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Федеральный регистр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медицинских работников (ФРМР)</a:t>
            </a:r>
          </a:p>
        </p:txBody>
      </p:sp>
    </p:spTree>
    <p:extLst>
      <p:ext uri="{BB962C8B-B14F-4D97-AF65-F5344CB8AC3E}">
        <p14:creationId xmlns:p14="http://schemas.microsoft.com/office/powerpoint/2010/main" val="83493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5D3E2-8F21-5100-C2D4-D5A7E575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44824"/>
            <a:ext cx="8496944" cy="4896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1C651-FEEB-6411-91FB-C5E3C14E112D}"/>
              </a:ext>
            </a:extLst>
          </p:cNvPr>
          <p:cNvSpPr txBox="1"/>
          <p:nvPr/>
        </p:nvSpPr>
        <p:spPr>
          <a:xfrm>
            <a:off x="755577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ФРМР. Вновь принятые сотрудники с медицинским образованием должны быть внесены на ФРМР в день поступления, а также поставлена отметка об увольнении в день увольнения. </a:t>
            </a:r>
          </a:p>
          <a:p>
            <a:r>
              <a:rPr lang="ru-RU" dirty="0"/>
              <a:t>Обязательно должны быть внесены все совместительства внутренние и внешние</a:t>
            </a:r>
          </a:p>
        </p:txBody>
      </p:sp>
    </p:spTree>
    <p:extLst>
      <p:ext uri="{BB962C8B-B14F-4D97-AF65-F5344CB8AC3E}">
        <p14:creationId xmlns:p14="http://schemas.microsoft.com/office/powerpoint/2010/main" val="244480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AA344-3ABB-8CDD-EE64-05C83C8B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55829"/>
            <a:ext cx="6768752" cy="5244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60067-448C-78E2-47E8-96A569CFCBEB}"/>
              </a:ext>
            </a:extLst>
          </p:cNvPr>
          <p:cNvSpPr txBox="1"/>
          <p:nvPr/>
        </p:nvSpPr>
        <p:spPr>
          <a:xfrm>
            <a:off x="1763688" y="4046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анализа внесенной информации рекомендую пользоваться отчетом 152 «Отчет о сотрудниках, работающих в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372021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40CD8E-4F6E-8917-95E0-31E80B63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16832"/>
            <a:ext cx="7530271" cy="49411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653FFF-726D-0DA0-2D6F-0CC590E3358D}"/>
              </a:ext>
            </a:extLst>
          </p:cNvPr>
          <p:cNvSpPr txBox="1"/>
          <p:nvPr/>
        </p:nvSpPr>
        <p:spPr>
          <a:xfrm>
            <a:off x="1619673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Заказанный отчет формируется от нескольких минут до нескольких часов, вывод в </a:t>
            </a:r>
            <a:r>
              <a:rPr lang="en-US" dirty="0"/>
              <a:t>Excel </a:t>
            </a:r>
            <a:r>
              <a:rPr lang="ru-RU" dirty="0"/>
              <a:t>по стрелке.</a:t>
            </a:r>
          </a:p>
        </p:txBody>
      </p:sp>
    </p:spTree>
    <p:extLst>
      <p:ext uri="{BB962C8B-B14F-4D97-AF65-F5344CB8AC3E}">
        <p14:creationId xmlns:p14="http://schemas.microsoft.com/office/powerpoint/2010/main" val="276759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FA16A-FA3F-99EC-48DF-75DF6F1B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46989"/>
            <a:ext cx="8460432" cy="5100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A8EFC-174F-936C-8215-9ACAD06AA7D9}"/>
              </a:ext>
            </a:extLst>
          </p:cNvPr>
          <p:cNvSpPr txBox="1"/>
          <p:nvPr/>
        </p:nvSpPr>
        <p:spPr>
          <a:xfrm>
            <a:off x="1763688" y="548680"/>
            <a:ext cx="662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таблице обязательно должна быть заполнена «должность по федеральному справочнику», заносится при корректировки штатного расписания.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19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691EE9-9971-30F6-5E7F-25C64B24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7" y="1412775"/>
            <a:ext cx="8604448" cy="5443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98F1F-C67A-1B13-AE65-B33066DB1EFE}"/>
              </a:ext>
            </a:extLst>
          </p:cNvPr>
          <p:cNvSpPr txBox="1"/>
          <p:nvPr/>
        </p:nvSpPr>
        <p:spPr>
          <a:xfrm>
            <a:off x="3635896" y="764704"/>
            <a:ext cx="375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Приведите таблицу к данному виду:</a:t>
            </a:r>
          </a:p>
        </p:txBody>
      </p:sp>
    </p:spTree>
    <p:extLst>
      <p:ext uri="{BB962C8B-B14F-4D97-AF65-F5344CB8AC3E}">
        <p14:creationId xmlns:p14="http://schemas.microsoft.com/office/powerpoint/2010/main" val="35112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98F1F-C67A-1B13-AE65-B33066DB1EFE}"/>
              </a:ext>
            </a:extLst>
          </p:cNvPr>
          <p:cNvSpPr txBox="1"/>
          <p:nvPr/>
        </p:nvSpPr>
        <p:spPr>
          <a:xfrm>
            <a:off x="3635896" y="764704"/>
            <a:ext cx="375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Приведите таблицу к данному виду: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EA58E-14B5-73D4-73EC-325F3249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6646"/>
            <a:ext cx="8604448" cy="62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" y="0"/>
            <a:ext cx="9274089" cy="69555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3307EB-0826-5544-E1A6-535FBD2E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0" y="1404327"/>
            <a:ext cx="7776864" cy="5459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2FC73-FB1A-C1C6-86EC-416F4021A0D5}"/>
              </a:ext>
            </a:extLst>
          </p:cNvPr>
          <p:cNvSpPr txBox="1"/>
          <p:nvPr/>
        </p:nvSpPr>
        <p:spPr>
          <a:xfrm>
            <a:off x="2339752" y="332656"/>
            <a:ext cx="54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Готовая таблица, её необходимо распечатать и принести на годовые отчеты </a:t>
            </a:r>
          </a:p>
        </p:txBody>
      </p:sp>
    </p:spTree>
    <p:extLst>
      <p:ext uri="{BB962C8B-B14F-4D97-AF65-F5344CB8AC3E}">
        <p14:creationId xmlns:p14="http://schemas.microsoft.com/office/powerpoint/2010/main" val="133726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6CB60-7AD6-1ABE-C6CC-32A35CE3C3F6}"/>
              </a:ext>
            </a:extLst>
          </p:cNvPr>
          <p:cNvSpPr txBox="1"/>
          <p:nvPr/>
        </p:nvSpPr>
        <p:spPr>
          <a:xfrm>
            <a:off x="1835696" y="1123395"/>
            <a:ext cx="69837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Годовой отчет по Медицинским кадрам принимает Мирошникова Елена Александровна в кабинете №102 с 9.00 до 17.00. </a:t>
            </a:r>
          </a:p>
          <a:p>
            <a:endParaRPr lang="ru-RU" dirty="0"/>
          </a:p>
          <a:p>
            <a:r>
              <a:rPr lang="ru-RU" dirty="0"/>
              <a:t>Отчет по задаче «Медицинские кадры»  принимается с  распечатанной формой № 30 (таблица 1100)  из </a:t>
            </a:r>
            <a:r>
              <a:rPr lang="ru-RU" dirty="0" err="1"/>
              <a:t>Медстата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 Данные по  форме №30 из  программы </a:t>
            </a:r>
            <a:r>
              <a:rPr lang="ru-RU" dirty="0" err="1"/>
              <a:t>Медстат</a:t>
            </a:r>
            <a:r>
              <a:rPr lang="ru-RU" dirty="0"/>
              <a:t>  и программы  «Медицинские кадры» должны совпадать.</a:t>
            </a:r>
          </a:p>
          <a:p>
            <a:r>
              <a:rPr lang="ru-RU" dirty="0"/>
              <a:t>В случае расхождения необходимо иметь пояснительную записку.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Количеств ФАПов, ВА, УБ  в ФРМО должно соответствовать данным </a:t>
            </a:r>
            <a:r>
              <a:rPr lang="ru-RU" dirty="0" err="1"/>
              <a:t>Медстата</a:t>
            </a:r>
            <a:r>
              <a:rPr lang="ru-RU" dirty="0"/>
              <a:t> по форме 30, таблица 1001 (форму иметь при себе).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Тел. (3412) 78-62-95 доп. </a:t>
            </a:r>
            <a:r>
              <a:rPr lang="ru-RU"/>
              <a:t>121 </a:t>
            </a:r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14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14FD0-AABC-3778-864B-15A910C71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26301"/>
            <a:ext cx="7632848" cy="4923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F8310-FBAC-9008-8FA5-D89AA141FEC6}"/>
              </a:ext>
            </a:extLst>
          </p:cNvPr>
          <p:cNvSpPr txBox="1"/>
          <p:nvPr/>
        </p:nvSpPr>
        <p:spPr>
          <a:xfrm>
            <a:off x="521296" y="110868"/>
            <a:ext cx="8532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Проверьте на ФРМО правильность внесения адресов по всем зданиям. 22.11.2022 был реализован переход на новый государственный адресный реестр (ГАР). Правильно вносите год постройки. Если здание признано аварийным, должны быть</a:t>
            </a:r>
            <a:r>
              <a:rPr lang="en-US" dirty="0"/>
              <a:t> </a:t>
            </a:r>
            <a:r>
              <a:rPr lang="ru-RU" dirty="0"/>
              <a:t>соответствующие документы. </a:t>
            </a:r>
          </a:p>
          <a:p>
            <a:pPr algn="ctr"/>
            <a:r>
              <a:rPr lang="ru-RU" dirty="0"/>
              <a:t>Вносим здания, где осуществляется медицинская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93159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213362-065D-6151-007D-3933BCE4F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62074"/>
            <a:ext cx="8100900" cy="5634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72D1CE-6E78-0AD8-5D47-F5FB6FB94211}"/>
              </a:ext>
            </a:extLst>
          </p:cNvPr>
          <p:cNvSpPr txBox="1"/>
          <p:nvPr/>
        </p:nvSpPr>
        <p:spPr>
          <a:xfrm>
            <a:off x="611560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Обязательно проверьте лицензию, если есть лицензия на фарм. деятельность или образовательную деятельность, то в режиме «Карточка» можно добавить.</a:t>
            </a:r>
          </a:p>
        </p:txBody>
      </p:sp>
    </p:spTree>
    <p:extLst>
      <p:ext uri="{BB962C8B-B14F-4D97-AF65-F5344CB8AC3E}">
        <p14:creationId xmlns:p14="http://schemas.microsoft.com/office/powerpoint/2010/main" val="373827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F6BCD-3461-5EA8-71DB-0DBA36D5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1628800"/>
            <a:ext cx="8136905" cy="52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87468-A213-9329-1D53-6EC31CF7D7E9}"/>
              </a:ext>
            </a:extLst>
          </p:cNvPr>
          <p:cNvSpPr txBox="1"/>
          <p:nvPr/>
        </p:nvSpPr>
        <p:spPr>
          <a:xfrm>
            <a:off x="971601" y="6206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всем изменениям в штатном расписании формируется новое расписание. </a:t>
            </a:r>
          </a:p>
        </p:txBody>
      </p:sp>
    </p:spTree>
    <p:extLst>
      <p:ext uri="{BB962C8B-B14F-4D97-AF65-F5344CB8AC3E}">
        <p14:creationId xmlns:p14="http://schemas.microsoft.com/office/powerpoint/2010/main" val="173253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332656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E5CBB8-8E0D-F095-D406-4E630669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3429000"/>
            <a:ext cx="8424936" cy="3347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FE36C-3D50-4F69-076F-4DB1F4251C34}"/>
              </a:ext>
            </a:extLst>
          </p:cNvPr>
          <p:cNvSpPr txBox="1"/>
          <p:nvPr/>
        </p:nvSpPr>
        <p:spPr>
          <a:xfrm>
            <a:off x="1835696" y="332656"/>
            <a:ext cx="6948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Поиск оборудования  </a:t>
            </a:r>
          </a:p>
          <a:p>
            <a:endParaRPr lang="ru-RU" sz="1400" dirty="0"/>
          </a:p>
          <a:p>
            <a:r>
              <a:rPr lang="ru-RU" sz="1400" dirty="0"/>
              <a:t>1. Ввести номер РУ (регистрационный номер в Федеральной службе по надзору в сфере здравоохранения) и дату регистрации </a:t>
            </a:r>
          </a:p>
          <a:p>
            <a:r>
              <a:rPr lang="ru-RU" sz="1400" dirty="0"/>
              <a:t>2. Если нужное оборудование не найдено, то проверяем искомое оборудование на сайте РЗН ( https://roszdravnadzor.gov.ru/services/misearch ) </a:t>
            </a:r>
          </a:p>
          <a:p>
            <a:r>
              <a:rPr lang="ru-RU" sz="1400" dirty="0"/>
              <a:t>3. Если на сайте РЗН оборудование присутствует, то проверяем в справочнике 538 ( https://nsi.rosminzdrav.ru/#!/refbook/1.2.643.5.1.13.13.99.2.538/version/2.48 ) </a:t>
            </a:r>
          </a:p>
          <a:p>
            <a:r>
              <a:rPr lang="ru-RU" sz="1400" dirty="0"/>
              <a:t>4. Если в справочнике есть, но не можете найти в ФРМО, то пишем заявку в СТП ЕГИСЗ. Если в справочнике отсутствует, а на сайте РЗН есть, то пишем заявку в СТП РЗН.</a:t>
            </a:r>
          </a:p>
          <a:p>
            <a:r>
              <a:rPr lang="ru-RU" sz="1400" dirty="0"/>
              <a:t> Контакты службы технической поддержки ЕГИСЗ: телефону 8-800-301-15-59 электронная почта egisz@stp-egisz.ru</a:t>
            </a:r>
          </a:p>
        </p:txBody>
      </p:sp>
    </p:spTree>
    <p:extLst>
      <p:ext uri="{BB962C8B-B14F-4D97-AF65-F5344CB8AC3E}">
        <p14:creationId xmlns:p14="http://schemas.microsoft.com/office/powerpoint/2010/main" val="7039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65A07-748B-570E-6F7B-A73B08556F38}"/>
              </a:ext>
            </a:extLst>
          </p:cNvPr>
          <p:cNvSpPr txBox="1"/>
          <p:nvPr/>
        </p:nvSpPr>
        <p:spPr>
          <a:xfrm>
            <a:off x="2041072" y="-70067"/>
            <a:ext cx="6923416" cy="601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ВУ необходимо опираться на следующие данные: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СП обязательно должно быть заведено СП с типом "Амбулаторный".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СП с типом "Амбулаторный" должен быть создан кабинет с признаком "Признак работы по участковому принципу" согласно справочнику ФРМО. Перечень отделений (кабинетов) и коек медицинской организации (1.2.643.5.1.13.13.99.2.228):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Врачей общей практики;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Акушерские;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Фельдшерско-акушерские пункт;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Терапевта участкового кабинет;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Педиатра участкового кабинет;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фельдшера.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прикрепления медработника в ВУ необходимо, чтобы в ФРМР был заведен с соответствующей должностью. (Справочник: ФРМО. Справочник соответствия типа участка и должности участкового врача/фельдшера (№648)).</a:t>
            </a:r>
          </a:p>
        </p:txBody>
      </p:sp>
    </p:spTree>
    <p:extLst>
      <p:ext uri="{BB962C8B-B14F-4D97-AF65-F5344CB8AC3E}">
        <p14:creationId xmlns:p14="http://schemas.microsoft.com/office/powerpoint/2010/main" val="221559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6E40B53-CA09-713E-425A-4E225C3F8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50348"/>
              </p:ext>
            </p:extLst>
          </p:nvPr>
        </p:nvGraphicFramePr>
        <p:xfrm>
          <a:off x="2137342" y="188640"/>
          <a:ext cx="6251082" cy="6624731"/>
        </p:xfrm>
        <a:graphic>
          <a:graphicData uri="http://schemas.openxmlformats.org/drawingml/2006/table">
            <a:tbl>
              <a:tblPr firstRow="1" firstCol="1" bandRow="1"/>
              <a:tblGrid>
                <a:gridCol w="2074618">
                  <a:extLst>
                    <a:ext uri="{9D8B030D-6E8A-4147-A177-3AD203B41FA5}">
                      <a16:colId xmlns:a16="http://schemas.microsoft.com/office/drawing/2014/main" val="388601718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1748576603"/>
                    </a:ext>
                  </a:extLst>
                </a:gridCol>
              </a:tblGrid>
              <a:tr h="16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Типы врачебных участков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390400"/>
                  </a:ext>
                </a:extLst>
              </a:tr>
              <a:tr h="167487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Фельдшерский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здравпунктом -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87424"/>
                  </a:ext>
                </a:extLst>
              </a:tr>
              <a:tr h="34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фельдшерско-акушерским пунктом - фельдшер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37174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6207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главный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73089"/>
                  </a:ext>
                </a:extLst>
              </a:tr>
              <a:tr h="24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77421"/>
                  </a:ext>
                </a:extLst>
              </a:tr>
              <a:tr h="1674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Терапевтический (в том числе цеховой)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 участковый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628191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 участковый цехового врачебного участка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96804"/>
                  </a:ext>
                </a:extLst>
              </a:tr>
              <a:tr h="167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врача общей практики (семейного врача)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общей практики (семейный врач) 	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70428"/>
                  </a:ext>
                </a:extLst>
              </a:tr>
              <a:tr h="167487">
                <a:tc row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0"/>
                        </a:spcBef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комплексный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фельдшерско-акушерским пунктом - 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46055"/>
                  </a:ext>
                </a:extLst>
              </a:tr>
              <a:tr h="34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фельдшерско-акушерским пунктом -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976993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729737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главный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63613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733381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43819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главная акушерка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32127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32402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здравпунктом - фельдшер 	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96067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 участковый цехового врачебного участка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54342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 участковый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50541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врач-педиатр участковый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93529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общей практики (семейный врач) 	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164490"/>
                  </a:ext>
                </a:extLst>
              </a:tr>
              <a:tr h="16748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акушерский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312108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главная акушерка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8517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фельдшерско-акушерским пунктом - 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47268"/>
                  </a:ext>
                </a:extLst>
              </a:tr>
              <a:tr h="156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18954"/>
                  </a:ext>
                </a:extLst>
              </a:tr>
              <a:tr h="167487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0"/>
                        </a:spcBef>
                        <a:spcAft>
                          <a:spcPts val="30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приписной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здравпунктом -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91558"/>
                  </a:ext>
                </a:extLst>
              </a:tr>
              <a:tr h="34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фельдшерско-акушерским пунктом -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07593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89644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главный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95626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фельдшер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73175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79281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фельдшерско-акушерским пунктом - 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03944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главная акушерка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154698"/>
                  </a:ext>
                </a:extLst>
              </a:tr>
              <a:tr h="167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акушер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91306"/>
                  </a:ext>
                </a:extLst>
              </a:tr>
              <a:tr h="16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педиатрический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врач-педиатр участковый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70" marR="46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36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84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D517F-F143-B4E2-59E2-139A29DCE7EE}"/>
              </a:ext>
            </a:extLst>
          </p:cNvPr>
          <p:cNvSpPr txBox="1"/>
          <p:nvPr/>
        </p:nvSpPr>
        <p:spPr>
          <a:xfrm>
            <a:off x="1835696" y="44625"/>
            <a:ext cx="69837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Количеств ФАПов, ВА, УБ  в ФРМО должно соответствовать данным формы 30 (таблица 1001).  </a:t>
            </a:r>
          </a:p>
          <a:p>
            <a:r>
              <a:rPr lang="ru-RU" b="1" dirty="0"/>
              <a:t>Обязательно отметить ВА, реорганизованные в ФАПы и наоборот. </a:t>
            </a:r>
          </a:p>
          <a:p>
            <a:r>
              <a:rPr lang="ru-RU" b="1" dirty="0"/>
              <a:t>Количество можно проверить по форме 86 «Отчет о наполняемости ФРМО»</a:t>
            </a:r>
            <a:endParaRPr lang="en-US" b="1" dirty="0"/>
          </a:p>
          <a:p>
            <a:endParaRPr lang="en-US" b="1" dirty="0"/>
          </a:p>
          <a:p>
            <a:r>
              <a:rPr lang="ru-RU" dirty="0"/>
              <a:t>Проверить корректность данных по всем ФАПам  (адрес, количество прикрепленного населения и т.д.). </a:t>
            </a:r>
          </a:p>
          <a:p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26709-FF00-274E-9C93-23B9EEC2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71" y="2984479"/>
            <a:ext cx="8172400" cy="38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9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56750-40C1-154F-8C50-B6995E84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571099"/>
            <a:ext cx="6120679" cy="5186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0A843E-7C53-03ED-DB41-16462502CA39}"/>
              </a:ext>
            </a:extLst>
          </p:cNvPr>
          <p:cNvSpPr txBox="1"/>
          <p:nvPr/>
        </p:nvSpPr>
        <p:spPr>
          <a:xfrm>
            <a:off x="2051720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вопросам ведения ФРМО и ФРМР создан </a:t>
            </a:r>
            <a:r>
              <a:rPr lang="ru-RU" dirty="0" err="1"/>
              <a:t>телеграм</a:t>
            </a:r>
            <a:r>
              <a:rPr lang="ru-RU" dirty="0"/>
              <a:t> канал «Информационный канал ФРМО/ФРМР»</a:t>
            </a:r>
          </a:p>
        </p:txBody>
      </p:sp>
    </p:spTree>
    <p:extLst>
      <p:ext uri="{BB962C8B-B14F-4D97-AF65-F5344CB8AC3E}">
        <p14:creationId xmlns:p14="http://schemas.microsoft.com/office/powerpoint/2010/main" val="129685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756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Symbol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А. Мирошникова</dc:creator>
  <cp:lastModifiedBy>Елена А. Мирошникова</cp:lastModifiedBy>
  <cp:revision>78</cp:revision>
  <dcterms:created xsi:type="dcterms:W3CDTF">2019-12-11T04:16:07Z</dcterms:created>
  <dcterms:modified xsi:type="dcterms:W3CDTF">2022-12-23T07:38:21Z</dcterms:modified>
</cp:coreProperties>
</file>